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2" r:id="rId3"/>
    <p:sldId id="281" r:id="rId4"/>
    <p:sldId id="258" r:id="rId5"/>
    <p:sldId id="267" r:id="rId6"/>
    <p:sldId id="269" r:id="rId7"/>
    <p:sldId id="270" r:id="rId8"/>
    <p:sldId id="27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0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32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2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6425043E-EED9-49E3-A00E-BADACD1356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682" y="1122363"/>
            <a:ext cx="6665154" cy="2387600"/>
          </a:xfr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682" y="3645374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8A62-138A-4536-A129-FE5317EF89D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8D51-C2C7-4656-BC41-2D98C745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7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8A62-138A-4536-A129-FE5317EF89D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8D51-C2C7-4656-BC41-2D98C745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81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8A62-138A-4536-A129-FE5317EF89D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8D51-C2C7-4656-BC41-2D98C745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2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8A62-138A-4536-A129-FE5317EF89D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8D51-C2C7-4656-BC41-2D98C745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06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8A62-138A-4536-A129-FE5317EF89D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8D51-C2C7-4656-BC41-2D98C745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1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EA64B3DE-8680-48DE-AE1E-22E7CBB6ECD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1996" cy="685799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941" y="322169"/>
            <a:ext cx="10515600" cy="1181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941" y="175423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D8A62-138A-4536-A129-FE5317EF89D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8D51-C2C7-4656-BC41-2D98C7451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9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>
              <a:lumMod val="50000"/>
            </a:schemeClr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>
              <a:lumMod val="75000"/>
            </a:schemeClr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>
              <a:lumMod val="75000"/>
            </a:schemeClr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</a:schemeClr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75000"/>
            </a:schemeClr>
          </a:solidFill>
          <a:latin typeface="Roboto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941" y="817647"/>
            <a:ext cx="9833462" cy="895244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1003BD"/>
                </a:solidFill>
              </a:rPr>
              <a:t>GENERAL </a:t>
            </a:r>
            <a:r>
              <a:rPr lang="en-US" sz="4000" dirty="0" smtClean="0">
                <a:solidFill>
                  <a:srgbClr val="1003BD"/>
                </a:solidFill>
              </a:rPr>
              <a:t>GUIDELINES FOR APPLICANT</a:t>
            </a:r>
            <a:endParaRPr lang="en-US" sz="4000" dirty="0">
              <a:solidFill>
                <a:srgbClr val="1003B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941" y="1622738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r>
              <a:rPr lang="en-MY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Researchers </a:t>
            </a:r>
            <a:r>
              <a:rPr lang="en-MY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must provide the required </a:t>
            </a:r>
            <a:r>
              <a:rPr lang="en-MY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information.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endParaRPr lang="en-MY" altLang="en-US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r>
              <a:rPr lang="en-MY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Information </a:t>
            </a:r>
            <a:r>
              <a:rPr lang="en-MY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in sections B, C, D, and E is not limited to one (1) slide </a:t>
            </a:r>
            <a:r>
              <a:rPr lang="en-MY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only.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endParaRPr lang="en-US" alt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r>
              <a:rPr lang="en-US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MY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Information </a:t>
            </a:r>
            <a:r>
              <a:rPr lang="en-MY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can be provided in either Malay or </a:t>
            </a:r>
            <a:r>
              <a:rPr lang="en-MY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English.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endParaRPr lang="en-US" alt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r>
              <a:rPr lang="en-MY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The </a:t>
            </a:r>
            <a:r>
              <a:rPr lang="en-MY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full research proposal and supporting documents must be included as separate </a:t>
            </a:r>
            <a:r>
              <a:rPr lang="en-MY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attachments.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endParaRPr lang="en-MY" altLang="en-US" sz="20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 typeface="Calibri Light" panose="020F0302020204030204" pitchFamily="34" charset="0"/>
              <a:buAutoNum type="arabicParenR"/>
            </a:pPr>
            <a:r>
              <a:rPr lang="en-MY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</a:t>
            </a:r>
            <a:r>
              <a:rPr lang="en-MY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presentation </a:t>
            </a:r>
            <a:r>
              <a:rPr lang="en-MY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duration </a:t>
            </a:r>
            <a:r>
              <a:rPr lang="en-MY" altLang="en-US" sz="2000" dirty="0">
                <a:solidFill>
                  <a:schemeClr val="tx1"/>
                </a:solidFill>
                <a:latin typeface="Calibri" panose="020F0502020204030204" pitchFamily="34" charset="0"/>
              </a:rPr>
              <a:t>is limited to 20 minutes (including a Q&amp;A session with the panel</a:t>
            </a:r>
            <a:r>
              <a:rPr lang="en-MY" altLang="en-US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).</a:t>
            </a:r>
            <a:endParaRPr lang="en-US" altLang="en-US" sz="2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5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Research Tittle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682" y="4700790"/>
            <a:ext cx="9144000" cy="1038228"/>
          </a:xfrm>
        </p:spPr>
        <p:txBody>
          <a:bodyPr>
            <a:normAutofit/>
          </a:bodyPr>
          <a:lstStyle/>
          <a:p>
            <a:r>
              <a:rPr lang="en-US" dirty="0" smtClean="0"/>
              <a:t>Application for </a:t>
            </a:r>
          </a:p>
          <a:p>
            <a:r>
              <a:rPr lang="en-US" dirty="0" smtClean="0"/>
              <a:t>Research Ethics Committee Approval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98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AF43B19E-50E7-FD8D-1522-50C0B8B2AC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82179"/>
              </p:ext>
            </p:extLst>
          </p:nvPr>
        </p:nvGraphicFramePr>
        <p:xfrm>
          <a:off x="448235" y="1676401"/>
          <a:ext cx="11241741" cy="44291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13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904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50021">
                <a:tc>
                  <a:txBody>
                    <a:bodyPr/>
                    <a:lstStyle/>
                    <a:p>
                      <a:r>
                        <a:rPr lang="en-US" sz="1600" b="1" dirty="0"/>
                        <a:t>Research Title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GB" sz="1400" dirty="0"/>
                    </a:p>
                  </a:txBody>
                  <a:tcPr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5205"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Head of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</a:rPr>
                        <a:t>Reseacher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&amp; Faculty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1249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Vot</a:t>
                      </a:r>
                      <a:r>
                        <a:rPr lang="en-US" sz="1600" b="1" baseline="0" dirty="0"/>
                        <a:t> no. &amp; Grant name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None</a:t>
                      </a:r>
                      <a:endParaRPr lang="en-GB" sz="1400" dirty="0"/>
                    </a:p>
                  </a:txBody>
                  <a:tcPr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50063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Project Duration</a:t>
                      </a:r>
                      <a:br>
                        <a:rPr lang="en-US" sz="1600" b="1" baseline="0" dirty="0"/>
                      </a:br>
                      <a:r>
                        <a:rPr lang="en-US" sz="1600" b="0" i="1" baseline="0" dirty="0"/>
                        <a:t>(</a:t>
                      </a:r>
                      <a:r>
                        <a:rPr lang="en-US" sz="1600" b="0" i="1" baseline="0" dirty="0" err="1"/>
                        <a:t>dd</a:t>
                      </a:r>
                      <a:r>
                        <a:rPr lang="en-US" sz="1600" b="0" i="1" baseline="0" dirty="0"/>
                        <a:t>/mm/</a:t>
                      </a:r>
                      <a:r>
                        <a:rPr lang="en-US" sz="1600" b="0" i="1" baseline="0" dirty="0" err="1"/>
                        <a:t>yy</a:t>
                      </a:r>
                      <a:r>
                        <a:rPr lang="en-US" sz="1600" b="0" i="1" baseline="0" dirty="0"/>
                        <a:t> until </a:t>
                      </a:r>
                      <a:r>
                        <a:rPr lang="en-US" sz="1600" b="0" i="1" baseline="0" dirty="0" err="1"/>
                        <a:t>dd</a:t>
                      </a:r>
                      <a:r>
                        <a:rPr lang="en-US" sz="1600" b="0" i="1" baseline="0" dirty="0"/>
                        <a:t>/mm/</a:t>
                      </a:r>
                      <a:r>
                        <a:rPr lang="en-US" sz="1600" b="0" i="1" baseline="0" dirty="0" err="1"/>
                        <a:t>yy</a:t>
                      </a:r>
                      <a:r>
                        <a:rPr lang="en-US" sz="1600" b="0" i="1" baseline="0" dirty="0"/>
                        <a:t>)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 smtClean="0"/>
                        <a:t>None</a:t>
                      </a:r>
                      <a:r>
                        <a:rPr lang="en-US" sz="1400" dirty="0"/>
                        <a:t>			 (</a:t>
                      </a:r>
                      <a:r>
                        <a:rPr lang="en-US" sz="1400" baseline="0" dirty="0"/>
                        <a:t> ____ month) </a:t>
                      </a:r>
                      <a:endParaRPr lang="en-GB" sz="1400" dirty="0"/>
                    </a:p>
                  </a:txBody>
                  <a:tcPr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852587">
                <a:tc>
                  <a:txBody>
                    <a:bodyPr/>
                    <a:lstStyle/>
                    <a:p>
                      <a:r>
                        <a:rPr lang="en-US" sz="1600" b="1" dirty="0"/>
                        <a:t>Research Objectives 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Objectives:</a:t>
                      </a:r>
                      <a:endParaRPr lang="en-GB" sz="1400" b="1" dirty="0"/>
                    </a:p>
                    <a:p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/>
                        <a:t>1.</a:t>
                      </a:r>
                      <a:endParaRPr lang="en-GB" sz="1400" dirty="0"/>
                    </a:p>
                    <a:p>
                      <a:r>
                        <a:rPr lang="en-US" sz="1400" dirty="0"/>
                        <a:t>2.</a:t>
                      </a:r>
                      <a:endParaRPr lang="en-GB" sz="1400" dirty="0"/>
                    </a:p>
                    <a:p>
                      <a:r>
                        <a:rPr lang="en-US" sz="1400" dirty="0"/>
                        <a:t>3.</a:t>
                      </a:r>
                      <a:endParaRPr lang="en-GB" sz="1400" dirty="0"/>
                    </a:p>
                    <a:p>
                      <a:r>
                        <a:rPr lang="en-US" sz="1400" dirty="0"/>
                        <a:t>4.</a:t>
                      </a:r>
                      <a:endParaRPr lang="en-GB" sz="1400" dirty="0"/>
                    </a:p>
                  </a:txBody>
                  <a:tcPr marT="45717" marB="4571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90" name="TextBox 4">
            <a:extLst>
              <a:ext uri="{FF2B5EF4-FFF2-40B4-BE49-F238E27FC236}">
                <a16:creationId xmlns="" xmlns:a16="http://schemas.microsoft.com/office/drawing/2014/main" id="{92B42A6E-83B7-494F-8C19-F7E4AA7FB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188" y="577851"/>
            <a:ext cx="6248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rgbClr val="333F50"/>
                </a:solidFill>
                <a:latin typeface="Adobe Garamond Pro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rgbClr val="333F50"/>
                </a:solidFill>
                <a:latin typeface="Adobe Garamond Pro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rgbClr val="333F50"/>
                </a:solidFill>
                <a:latin typeface="Adobe Garamond Pro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A – Research Information</a:t>
            </a:r>
            <a:endParaRPr lang="en-GB" altLang="en-US" sz="2400" b="1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="" xmlns:a16="http://schemas.microsoft.com/office/drawing/2014/main" id="{93EAB581-12BC-1579-DAAD-1BC2930EB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113212"/>
              </p:ext>
            </p:extLst>
          </p:nvPr>
        </p:nvGraphicFramePr>
        <p:xfrm>
          <a:off x="461692" y="1143001"/>
          <a:ext cx="5334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√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197" name="TextBox 2">
            <a:extLst>
              <a:ext uri="{FF2B5EF4-FFF2-40B4-BE49-F238E27FC236}">
                <a16:creationId xmlns="" xmlns:a16="http://schemas.microsoft.com/office/drawing/2014/main" id="{1FFD3C49-3E1E-0D0A-0420-3CF6B06154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3363" y="1201739"/>
            <a:ext cx="22536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dirty="0" smtClean="0"/>
              <a:t>Public Research </a:t>
            </a:r>
            <a:r>
              <a:rPr lang="en-US" altLang="en-US" dirty="0" smtClean="0"/>
              <a:t>Ethics</a:t>
            </a:r>
            <a:endParaRPr lang="en-GB" alt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B0D4110A-EA6E-2154-E5D4-2692C5D0C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61178"/>
              </p:ext>
            </p:extLst>
          </p:nvPr>
        </p:nvGraphicFramePr>
        <p:xfrm>
          <a:off x="3759862" y="1143001"/>
          <a:ext cx="5334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04" name="TextBox 6">
            <a:extLst>
              <a:ext uri="{FF2B5EF4-FFF2-40B4-BE49-F238E27FC236}">
                <a16:creationId xmlns="" xmlns:a16="http://schemas.microsoft.com/office/drawing/2014/main" id="{6599C19E-ABCA-6FD8-B713-9F3A8E75D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7051" y="1200430"/>
            <a:ext cx="23706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dirty="0" smtClean="0"/>
              <a:t>Human Research </a:t>
            </a:r>
            <a:r>
              <a:rPr lang="en-US" altLang="en-US" dirty="0" smtClean="0"/>
              <a:t>Ethics</a:t>
            </a:r>
            <a:endParaRPr lang="en-GB" alt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21AA3125-9E8C-D6EC-8070-5A11D4623A37}"/>
              </a:ext>
            </a:extLst>
          </p:cNvPr>
          <p:cNvGraphicFramePr>
            <a:graphicFrameLocks noGrp="1"/>
          </p:cNvGraphicFramePr>
          <p:nvPr/>
        </p:nvGraphicFramePr>
        <p:xfrm>
          <a:off x="7010400" y="1143001"/>
          <a:ext cx="533400" cy="371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98" marB="457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211" name="TextBox 8">
            <a:extLst>
              <a:ext uri="{FF2B5EF4-FFF2-40B4-BE49-F238E27FC236}">
                <a16:creationId xmlns="" xmlns:a16="http://schemas.microsoft.com/office/drawing/2014/main" id="{CC67C847-AC7D-69C9-4964-6F17749CA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1" y="1182501"/>
            <a:ext cx="317484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dirty="0" smtClean="0"/>
              <a:t>Animal &amp; Plants </a:t>
            </a:r>
            <a:r>
              <a:rPr lang="en-US" altLang="en-US" dirty="0" smtClean="0"/>
              <a:t>Research Ethics</a:t>
            </a:r>
            <a:endParaRPr lang="en-GB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>
            <a:extLst>
              <a:ext uri="{FF2B5EF4-FFF2-40B4-BE49-F238E27FC236}">
                <a16:creationId xmlns="" xmlns:a16="http://schemas.microsoft.com/office/drawing/2014/main" id="{A347FE59-C0C3-404B-8642-A19397B36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36" y="586162"/>
            <a:ext cx="8963025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rgbClr val="333F50"/>
                </a:solidFill>
                <a:latin typeface="Adobe Garamond Pro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rgbClr val="333F50"/>
                </a:solidFill>
                <a:latin typeface="Adobe Garamond Pro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rgbClr val="333F50"/>
                </a:solidFill>
                <a:latin typeface="Adobe Garamond Pro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B – </a:t>
            </a:r>
            <a:r>
              <a:rPr lang="en-MY" altLang="en-US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Conceptual Framework / Flowchart</a:t>
            </a:r>
            <a:br>
              <a:rPr lang="en-MY" altLang="en-US" sz="2400" b="1" dirty="0">
                <a:solidFill>
                  <a:srgbClr val="0000FF"/>
                </a:solidFill>
                <a:latin typeface="Calibri" panose="020F0502020204030204" pitchFamily="34" charset="0"/>
              </a:rPr>
            </a:br>
            <a:r>
              <a:rPr lang="en-MY" altLang="en-US" sz="1400" i="1" dirty="0">
                <a:solidFill>
                  <a:schemeClr val="tx1"/>
                </a:solidFill>
                <a:latin typeface="Calibri" panose="020F0502020204030204" pitchFamily="34" charset="0"/>
              </a:rPr>
              <a:t>Diagrammatic illustration of the study framework which provides a context to explain the study finding</a:t>
            </a:r>
            <a:endParaRPr lang="en-GB" altLang="en-US" sz="3600" b="1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4">
            <a:extLst>
              <a:ext uri="{FF2B5EF4-FFF2-40B4-BE49-F238E27FC236}">
                <a16:creationId xmlns="" xmlns:a16="http://schemas.microsoft.com/office/drawing/2014/main" id="{9A8A11E0-163D-50D6-81FF-7DF919E6F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707" y="582705"/>
            <a:ext cx="8610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rgbClr val="333F50"/>
                </a:solidFill>
                <a:latin typeface="Adobe Garamond Pro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rgbClr val="333F50"/>
                </a:solidFill>
                <a:latin typeface="Adobe Garamond Pro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rgbClr val="333F50"/>
                </a:solidFill>
                <a:latin typeface="Adobe Garamond Pro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C – </a:t>
            </a:r>
            <a:r>
              <a:rPr lang="en-MY" altLang="en-US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Research Methodology</a:t>
            </a:r>
            <a:br>
              <a:rPr lang="en-MY" altLang="en-US" sz="2400" b="1" dirty="0">
                <a:solidFill>
                  <a:srgbClr val="0000FF"/>
                </a:solidFill>
                <a:latin typeface="Calibri" panose="020F0502020204030204" pitchFamily="34" charset="0"/>
              </a:rPr>
            </a:br>
            <a:r>
              <a:rPr lang="en-MY" altLang="en-US" sz="1400" i="1" dirty="0">
                <a:solidFill>
                  <a:schemeClr val="tx1"/>
                </a:solidFill>
                <a:latin typeface="Calibri" panose="020F0502020204030204" pitchFamily="34" charset="0"/>
              </a:rPr>
              <a:t>Research design (qualitative or quantitative study), elaboration of the study design (cross sectional/case control/cohort/experimental), study location (state and justify the exact study location), study population (target population, sampling frame, sampling unit), subject criteria (inclusion and exclusion criteria), sample size estimation (to consider non-response or attrition rate), sampling method and subject recruitment, research tools/instruments (state the validity/reliability/ scoring method), data collection (state the method, ensure privacy and confidentiality, quality assurance), operational definition, etc.</a:t>
            </a:r>
            <a:endParaRPr lang="en-GB" altLang="en-US" sz="3600" b="1" i="1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4">
            <a:extLst>
              <a:ext uri="{FF2B5EF4-FFF2-40B4-BE49-F238E27FC236}">
                <a16:creationId xmlns="" xmlns:a16="http://schemas.microsoft.com/office/drawing/2014/main" id="{7F87BB03-3972-9ED2-B8B3-F6805AF74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066" y="568232"/>
            <a:ext cx="8963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rgbClr val="333F50"/>
                </a:solidFill>
                <a:latin typeface="Adobe Garamond Pro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rgbClr val="333F50"/>
                </a:solidFill>
                <a:latin typeface="Adobe Garamond Pro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rgbClr val="333F50"/>
                </a:solidFill>
                <a:latin typeface="Adobe Garamond Pro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D – </a:t>
            </a:r>
            <a:r>
              <a:rPr lang="en-MY" altLang="en-US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Expected Outcome  </a:t>
            </a:r>
            <a:endParaRPr lang="en-GB" altLang="en-US" sz="3600" b="1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4">
            <a:extLst>
              <a:ext uri="{FF2B5EF4-FFF2-40B4-BE49-F238E27FC236}">
                <a16:creationId xmlns="" xmlns:a16="http://schemas.microsoft.com/office/drawing/2014/main" id="{C8C2414B-FE3E-0793-8EF6-31157554A3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36" y="657879"/>
            <a:ext cx="8963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rgbClr val="333F50"/>
                </a:solidFill>
                <a:latin typeface="Adobe Garamond Pro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rgbClr val="333F50"/>
                </a:solidFill>
                <a:latin typeface="Adobe Garamond Pro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rgbClr val="333F50"/>
                </a:solidFill>
                <a:latin typeface="Adobe Garamond Pro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rgbClr val="333F50"/>
                </a:solidFill>
                <a:latin typeface="Adobe Garamond Pro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E – </a:t>
            </a:r>
            <a:r>
              <a:rPr lang="en-MY" altLang="en-US" sz="2400" b="1" dirty="0">
                <a:solidFill>
                  <a:srgbClr val="0000FF"/>
                </a:solidFill>
                <a:latin typeface="Calibri" panose="020F0502020204030204" pitchFamily="34" charset="0"/>
              </a:rPr>
              <a:t>Others Information </a:t>
            </a:r>
            <a:r>
              <a:rPr lang="en-MY" altLang="en-US" sz="2400" dirty="0">
                <a:solidFill>
                  <a:srgbClr val="0000FF"/>
                </a:solidFill>
                <a:latin typeface="Calibri" panose="020F0502020204030204" pitchFamily="34" charset="0"/>
              </a:rPr>
              <a:t>(if any)</a:t>
            </a:r>
            <a:endParaRPr lang="en-GB" altLang="en-US" sz="3600" dirty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BDF3722-5E60-777F-D583-0F4C50046D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1B09EC-60CC-F9E6-261B-B52040BAF89D}"/>
              </a:ext>
            </a:extLst>
          </p:cNvPr>
          <p:cNvSpPr txBox="1">
            <a:spLocks/>
          </p:cNvSpPr>
          <p:nvPr/>
        </p:nvSpPr>
        <p:spPr>
          <a:xfrm>
            <a:off x="715054" y="2392175"/>
            <a:ext cx="6994510" cy="11654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r>
              <a:rPr lang="en-US" sz="7200" dirty="0" err="1">
                <a:solidFill>
                  <a:schemeClr val="bg1"/>
                </a:solidFill>
                <a:latin typeface="Roboto" panose="020F0502020204030204" pitchFamily="2" charset="0"/>
                <a:ea typeface="Roboto" panose="020F0502020204030204" pitchFamily="2" charset="0"/>
              </a:rPr>
              <a:t>Terima</a:t>
            </a:r>
            <a:r>
              <a:rPr lang="en-US" sz="7200" dirty="0">
                <a:solidFill>
                  <a:schemeClr val="bg1"/>
                </a:solidFill>
                <a:latin typeface="Roboto" panose="020F0502020204030204" pitchFamily="2" charset="0"/>
                <a:ea typeface="Roboto" panose="020F0502020204030204" pitchFamily="2" charset="0"/>
              </a:rPr>
              <a:t> Kasih</a:t>
            </a:r>
          </a:p>
          <a:p>
            <a:r>
              <a:rPr lang="en-US" sz="7200" i="1" dirty="0">
                <a:solidFill>
                  <a:schemeClr val="bg1"/>
                </a:solidFill>
                <a:latin typeface="Roboto" panose="020F0502020204030204" pitchFamily="2" charset="0"/>
                <a:ea typeface="Roboto" panose="020F0502020204030204" pitchFamily="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833947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148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Office Theme</vt:lpstr>
      <vt:lpstr>GENERAL GUIDELINES FOR APPLICANT</vt:lpstr>
      <vt:lpstr>Research Tittle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Mohd Arshad Bin Mohd Lokoman</dc:creator>
  <cp:lastModifiedBy>user</cp:lastModifiedBy>
  <cp:revision>25</cp:revision>
  <dcterms:created xsi:type="dcterms:W3CDTF">2019-02-20T06:39:45Z</dcterms:created>
  <dcterms:modified xsi:type="dcterms:W3CDTF">2024-10-14T01:54:17Z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370204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S10.2.0</vt:lpwstr>
  </property>
</Properties>
</file>